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h1qCMivwMwVHm8/4nHH8SL3Lihl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36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I added this just because we needed something more on the title page, can be changed if doesn’t look good.</a:t>
            </a:r>
            <a:endParaRPr/>
          </a:p>
          <a:p>
            <a:pPr marL="0" lvl="0" indent="0" algn="l" rtl="0">
              <a:lnSpc>
                <a:spcPct val="100000"/>
              </a:lnSpc>
              <a:spcBef>
                <a:spcPts val="0"/>
              </a:spcBef>
              <a:spcAft>
                <a:spcPts val="0"/>
              </a:spcAft>
              <a:buSzPts val="1100"/>
              <a:buNone/>
            </a:pPr>
            <a:r>
              <a:rPr lang="en-US"/>
              <a:t>-Walker</a:t>
            </a: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0ef4c9507b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10ef4c9507b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Walker Thames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0ef4c9507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g10ef4c9507b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AJ</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ef4c9507b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10ef4c9507b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71450" lvl="0" indent="-171450" algn="l" rtl="0">
              <a:lnSpc>
                <a:spcPct val="100000"/>
              </a:lnSpc>
              <a:spcBef>
                <a:spcPts val="0"/>
              </a:spcBef>
              <a:spcAft>
                <a:spcPts val="0"/>
              </a:spcAft>
              <a:buSzPts val="1100"/>
              <a:buChar char="●"/>
            </a:pPr>
            <a:r>
              <a:rPr lang="en-US"/>
              <a:t>Anyone involved in guardrails could benefit</a:t>
            </a:r>
            <a:endParaRPr/>
          </a:p>
          <a:p>
            <a:pPr marL="628650" lvl="1" indent="-171450" algn="l" rtl="0">
              <a:lnSpc>
                <a:spcPct val="100000"/>
              </a:lnSpc>
              <a:spcBef>
                <a:spcPts val="0"/>
              </a:spcBef>
              <a:spcAft>
                <a:spcPts val="0"/>
              </a:spcAft>
              <a:buSzPts val="1100"/>
              <a:buChar char="○"/>
            </a:pPr>
            <a:r>
              <a:rPr lang="en-US"/>
              <a:t>Departments of transportation could know when there is damage</a:t>
            </a:r>
            <a:endParaRPr/>
          </a:p>
          <a:p>
            <a:pPr marL="628650" lvl="1" indent="-171450" algn="l" rtl="0">
              <a:lnSpc>
                <a:spcPct val="100000"/>
              </a:lnSpc>
              <a:spcBef>
                <a:spcPts val="0"/>
              </a:spcBef>
              <a:spcAft>
                <a:spcPts val="0"/>
              </a:spcAft>
              <a:buSzPts val="1100"/>
              <a:buChar char="○"/>
            </a:pPr>
            <a:r>
              <a:rPr lang="en-US"/>
              <a:t>DOT contractors who hire/maintain rails know when their needed (ie. Atwood)</a:t>
            </a:r>
            <a:endParaRPr/>
          </a:p>
          <a:p>
            <a:pPr marL="628650" lvl="1" indent="-171450" algn="l" rtl="0">
              <a:lnSpc>
                <a:spcPct val="100000"/>
              </a:lnSpc>
              <a:spcBef>
                <a:spcPts val="0"/>
              </a:spcBef>
              <a:spcAft>
                <a:spcPts val="0"/>
              </a:spcAft>
              <a:buSzPts val="1100"/>
              <a:buChar char="○"/>
            </a:pPr>
            <a:r>
              <a:rPr lang="en-US"/>
              <a:t>First responders (police, ambulances, etc.) to know when there may have been a wreck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0ef4c9507b_1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g10ef4c9507b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Joey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ef4c9507b_1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10ef4c9507b_1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sz="2800">
                <a:solidFill>
                  <a:schemeClr val="dk1"/>
                </a:solidFill>
                <a:latin typeface="Calibri"/>
                <a:ea typeface="Calibri"/>
                <a:cs typeface="Calibri"/>
                <a:sym typeface="Calibri"/>
              </a:rPr>
              <a:t>TODO: proofread, check references format. Determine why previous patent’s didn’t go anywhere. Discuss how no similar products currently exist. Talk about Smart roads and how it differs from what we’re doing. (sensing pavement conditions, traffic volume, etc)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2" name="Google Shape;13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1"/>
          <p:cNvSpPr>
            <a:spLocks noGrp="1"/>
          </p:cNvSpPr>
          <p:nvPr>
            <p:ph type="pic" idx="2"/>
          </p:nvPr>
        </p:nvSpPr>
        <p:spPr>
          <a:xfrm>
            <a:off x="5183188" y="987425"/>
            <a:ext cx="6172200" cy="4873625"/>
          </a:xfrm>
          <a:prstGeom prst="rect">
            <a:avLst/>
          </a:prstGeom>
          <a:noFill/>
          <a:ln>
            <a:noFill/>
          </a:ln>
        </p:spPr>
      </p:sp>
      <p:sp>
        <p:nvSpPr>
          <p:cNvPr id="64" name="Google Shape;64;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C6C6C6"/>
            </a:gs>
            <a:gs pos="100000">
              <a:srgbClr val="85858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
          <p:cNvSpPr/>
          <p:nvPr/>
        </p:nvSpPr>
        <p:spPr>
          <a:xfrm>
            <a:off x="3486450" y="944798"/>
            <a:ext cx="5219100" cy="1076100"/>
          </a:xfrm>
          <a:prstGeom prst="snip2DiagRect">
            <a:avLst>
              <a:gd name="adj1" fmla="val 0"/>
              <a:gd name="adj2" fmla="val 16667"/>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1"/>
          <p:cNvSpPr txBox="1">
            <a:spLocks noGrp="1"/>
          </p:cNvSpPr>
          <p:nvPr>
            <p:ph type="ctrTitle"/>
          </p:nvPr>
        </p:nvSpPr>
        <p:spPr>
          <a:xfrm>
            <a:off x="1524000" y="-469339"/>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Collide-o-Scope</a:t>
            </a:r>
            <a:endParaRPr/>
          </a:p>
        </p:txBody>
      </p:sp>
      <p:sp>
        <p:nvSpPr>
          <p:cNvPr id="86" name="Google Shape;86;p1"/>
          <p:cNvSpPr txBox="1">
            <a:spLocks noGrp="1"/>
          </p:cNvSpPr>
          <p:nvPr>
            <p:ph type="subTitle" idx="1"/>
          </p:nvPr>
        </p:nvSpPr>
        <p:spPr>
          <a:xfrm>
            <a:off x="2818350" y="2114748"/>
            <a:ext cx="65553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Ajaya Dahal, Walker Thames, Zachary Sahnger, William Clark, Joseph Westerfield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g10ef4c9507b_1_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Problem</a:t>
            </a:r>
            <a:endParaRPr/>
          </a:p>
        </p:txBody>
      </p:sp>
      <p:sp>
        <p:nvSpPr>
          <p:cNvPr id="92" name="Google Shape;92;g10ef4c9507b_1_0"/>
          <p:cNvSpPr txBox="1">
            <a:spLocks noGrp="1"/>
          </p:cNvSpPr>
          <p:nvPr>
            <p:ph type="body" idx="1"/>
          </p:nvPr>
        </p:nvSpPr>
        <p:spPr>
          <a:xfrm>
            <a:off x="911275" y="1388300"/>
            <a:ext cx="9704400" cy="2739000"/>
          </a:xfrm>
          <a:prstGeom prst="rect">
            <a:avLst/>
          </a:prstGeom>
          <a:noFill/>
          <a:ln>
            <a:noFill/>
          </a:ln>
        </p:spPr>
        <p:txBody>
          <a:bodyPr spcFirstLastPara="1" wrap="square" lIns="91425" tIns="45700" rIns="91425" bIns="45700" anchor="t" anchorCtr="0">
            <a:normAutofit/>
          </a:bodyPr>
          <a:lstStyle/>
          <a:p>
            <a:pPr marL="457200" lvl="0" indent="-355600" algn="l" rtl="0">
              <a:lnSpc>
                <a:spcPct val="115000"/>
              </a:lnSpc>
              <a:spcBef>
                <a:spcPts val="1000"/>
              </a:spcBef>
              <a:spcAft>
                <a:spcPts val="0"/>
              </a:spcAft>
              <a:buSzPts val="2000"/>
              <a:buChar char="•"/>
            </a:pPr>
            <a:r>
              <a:rPr lang="en-US" sz="2000"/>
              <a:t>Terminal end sections (TES) of guardrails are everywhere, at least 4 required for nearly every bridge in the country.</a:t>
            </a:r>
            <a:endParaRPr sz="2000"/>
          </a:p>
          <a:p>
            <a:pPr marL="914400" lvl="1" indent="-330200" algn="l" rtl="0">
              <a:lnSpc>
                <a:spcPct val="115000"/>
              </a:lnSpc>
              <a:spcBef>
                <a:spcPts val="0"/>
              </a:spcBef>
              <a:spcAft>
                <a:spcPts val="0"/>
              </a:spcAft>
              <a:buSzPts val="1600"/>
              <a:buChar char="•"/>
            </a:pPr>
            <a:r>
              <a:rPr lang="en-US" sz="1600"/>
              <a:t>The state of Alabama has installed over 9000 since 2018 [1]</a:t>
            </a:r>
            <a:endParaRPr sz="1600"/>
          </a:p>
          <a:p>
            <a:pPr marL="914400" lvl="1" indent="-330200" algn="l" rtl="0">
              <a:lnSpc>
                <a:spcPct val="115000"/>
              </a:lnSpc>
              <a:spcBef>
                <a:spcPts val="0"/>
              </a:spcBef>
              <a:spcAft>
                <a:spcPts val="0"/>
              </a:spcAft>
              <a:buSzPts val="1600"/>
              <a:buChar char="•"/>
            </a:pPr>
            <a:r>
              <a:rPr lang="en-US" sz="1600"/>
              <a:t>Our sponsor, Atwood Fencing, has purchased over 3000 since 2018 [1]</a:t>
            </a:r>
            <a:endParaRPr sz="1600"/>
          </a:p>
          <a:p>
            <a:pPr marL="457200" lvl="0" indent="-355600" algn="l" rtl="0">
              <a:lnSpc>
                <a:spcPct val="115000"/>
              </a:lnSpc>
              <a:spcBef>
                <a:spcPts val="0"/>
              </a:spcBef>
              <a:spcAft>
                <a:spcPts val="0"/>
              </a:spcAft>
              <a:buSzPts val="2000"/>
              <a:buChar char="•"/>
            </a:pPr>
            <a:r>
              <a:rPr lang="en-US" sz="2000"/>
              <a:t>These terminal ends are constantly being destroyed and replaced.</a:t>
            </a:r>
            <a:endParaRPr sz="2000"/>
          </a:p>
          <a:p>
            <a:pPr marL="457200" lvl="0" indent="-342900" algn="l" rtl="0">
              <a:lnSpc>
                <a:spcPct val="115000"/>
              </a:lnSpc>
              <a:spcBef>
                <a:spcPts val="0"/>
              </a:spcBef>
              <a:spcAft>
                <a:spcPts val="0"/>
              </a:spcAft>
              <a:buSzPts val="1800"/>
              <a:buChar char="•"/>
            </a:pPr>
            <a:r>
              <a:rPr lang="en-US" sz="2000"/>
              <a:t>Many sections exist in rural areas, with DOT employees driving regularly over the entire state, inspecting for damage.</a:t>
            </a:r>
            <a:r>
              <a:rPr lang="en-US" sz="2600"/>
              <a:t> </a:t>
            </a:r>
            <a:endParaRPr sz="2600"/>
          </a:p>
        </p:txBody>
      </p:sp>
      <p:pic>
        <p:nvPicPr>
          <p:cNvPr id="93" name="Google Shape;93;g10ef4c9507b_1_0"/>
          <p:cNvPicPr preferRelativeResize="0"/>
          <p:nvPr/>
        </p:nvPicPr>
        <p:blipFill rotWithShape="1">
          <a:blip r:embed="rId3">
            <a:alphaModFix/>
          </a:blip>
          <a:srcRect/>
          <a:stretch/>
        </p:blipFill>
        <p:spPr>
          <a:xfrm>
            <a:off x="323575" y="4110025"/>
            <a:ext cx="5735925" cy="2340875"/>
          </a:xfrm>
          <a:prstGeom prst="rect">
            <a:avLst/>
          </a:prstGeom>
          <a:noFill/>
          <a:ln>
            <a:noFill/>
          </a:ln>
        </p:spPr>
      </p:pic>
      <p:sp>
        <p:nvSpPr>
          <p:cNvPr id="94" name="Google Shape;94;g10ef4c9507b_1_0"/>
          <p:cNvSpPr txBox="1"/>
          <p:nvPr/>
        </p:nvSpPr>
        <p:spPr>
          <a:xfrm>
            <a:off x="1325675" y="6450900"/>
            <a:ext cx="35595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Fig. 1. A terminal end section of guardrail [2]</a:t>
            </a:r>
            <a:endParaRPr sz="1400" b="0" i="0" u="none" strike="noStrike" cap="none">
              <a:solidFill>
                <a:srgbClr val="000000"/>
              </a:solidFill>
              <a:latin typeface="Calibri"/>
              <a:ea typeface="Calibri"/>
              <a:cs typeface="Calibri"/>
              <a:sym typeface="Calibri"/>
            </a:endParaRPr>
          </a:p>
        </p:txBody>
      </p:sp>
      <p:pic>
        <p:nvPicPr>
          <p:cNvPr id="95" name="Google Shape;95;g10ef4c9507b_1_0"/>
          <p:cNvPicPr preferRelativeResize="0"/>
          <p:nvPr/>
        </p:nvPicPr>
        <p:blipFill rotWithShape="1">
          <a:blip r:embed="rId4">
            <a:alphaModFix/>
          </a:blip>
          <a:srcRect/>
          <a:stretch/>
        </p:blipFill>
        <p:spPr>
          <a:xfrm>
            <a:off x="6929674" y="4127138"/>
            <a:ext cx="4100701" cy="2306650"/>
          </a:xfrm>
          <a:prstGeom prst="rect">
            <a:avLst/>
          </a:prstGeom>
          <a:noFill/>
          <a:ln>
            <a:noFill/>
          </a:ln>
        </p:spPr>
      </p:pic>
      <p:sp>
        <p:nvSpPr>
          <p:cNvPr id="96" name="Google Shape;96;g10ef4c9507b_1_0"/>
          <p:cNvSpPr txBox="1"/>
          <p:nvPr/>
        </p:nvSpPr>
        <p:spPr>
          <a:xfrm>
            <a:off x="7075800" y="6450900"/>
            <a:ext cx="4100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Fig. 2. A terminal end section destroyed by a car [3]</a:t>
            </a: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g10ef4c9507b_1_5"/>
          <p:cNvSpPr txBox="1">
            <a:spLocks noGrp="1"/>
          </p:cNvSpPr>
          <p:nvPr>
            <p:ph type="title"/>
          </p:nvPr>
        </p:nvSpPr>
        <p:spPr>
          <a:xfrm>
            <a:off x="838200" y="37310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Solution</a:t>
            </a:r>
            <a:endParaRPr/>
          </a:p>
        </p:txBody>
      </p:sp>
      <p:sp>
        <p:nvSpPr>
          <p:cNvPr id="102" name="Google Shape;102;g10ef4c9507b_1_5"/>
          <p:cNvSpPr txBox="1">
            <a:spLocks noGrp="1"/>
          </p:cNvSpPr>
          <p:nvPr>
            <p:ph type="body" idx="1"/>
          </p:nvPr>
        </p:nvSpPr>
        <p:spPr>
          <a:xfrm>
            <a:off x="422575" y="1586250"/>
            <a:ext cx="3255000" cy="43512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1000"/>
              </a:spcBef>
              <a:spcAft>
                <a:spcPts val="0"/>
              </a:spcAft>
              <a:buSzPts val="2000"/>
              <a:buChar char="•"/>
            </a:pPr>
            <a:r>
              <a:rPr lang="en-US" sz="2000"/>
              <a:t>IOT using LoRaWAN Technology</a:t>
            </a:r>
            <a:endParaRPr sz="2000"/>
          </a:p>
          <a:p>
            <a:pPr marL="457200" lvl="0" indent="-355600" algn="l" rtl="0">
              <a:lnSpc>
                <a:spcPct val="90000"/>
              </a:lnSpc>
              <a:spcBef>
                <a:spcPts val="0"/>
              </a:spcBef>
              <a:spcAft>
                <a:spcPts val="0"/>
              </a:spcAft>
              <a:buSzPts val="2000"/>
              <a:buChar char="•"/>
            </a:pPr>
            <a:r>
              <a:rPr lang="en-US" sz="2000"/>
              <a:t>End nodes are attached to guardrails, light post, etc.</a:t>
            </a:r>
            <a:endParaRPr sz="2000"/>
          </a:p>
          <a:p>
            <a:pPr marL="457200" lvl="0" indent="-355600" algn="l" rtl="0">
              <a:lnSpc>
                <a:spcPct val="90000"/>
              </a:lnSpc>
              <a:spcBef>
                <a:spcPts val="0"/>
              </a:spcBef>
              <a:spcAft>
                <a:spcPts val="0"/>
              </a:spcAft>
              <a:buSzPts val="2000"/>
              <a:buChar char="•"/>
            </a:pPr>
            <a:r>
              <a:rPr lang="en-US" sz="2000"/>
              <a:t>Send the signal via LoRa to the gateway</a:t>
            </a:r>
            <a:endParaRPr sz="2000"/>
          </a:p>
          <a:p>
            <a:pPr marL="457200" lvl="0" indent="-355600" algn="l" rtl="0">
              <a:lnSpc>
                <a:spcPct val="90000"/>
              </a:lnSpc>
              <a:spcBef>
                <a:spcPts val="0"/>
              </a:spcBef>
              <a:spcAft>
                <a:spcPts val="0"/>
              </a:spcAft>
              <a:buSzPts val="2000"/>
              <a:buChar char="•"/>
            </a:pPr>
            <a:r>
              <a:rPr lang="en-US" sz="2000"/>
              <a:t>Gateway uploads the data to cloud(firebase)</a:t>
            </a:r>
            <a:endParaRPr sz="2000"/>
          </a:p>
          <a:p>
            <a:pPr marL="457200" lvl="0" indent="-355600" algn="l" rtl="0">
              <a:lnSpc>
                <a:spcPct val="90000"/>
              </a:lnSpc>
              <a:spcBef>
                <a:spcPts val="0"/>
              </a:spcBef>
              <a:spcAft>
                <a:spcPts val="0"/>
              </a:spcAft>
              <a:buSzPts val="2000"/>
              <a:buChar char="•"/>
            </a:pPr>
            <a:r>
              <a:rPr lang="en-US" sz="2000"/>
              <a:t>Users gets notification via Flutter apps(web app, android, and ios).</a:t>
            </a:r>
            <a:endParaRPr sz="2000"/>
          </a:p>
        </p:txBody>
      </p:sp>
      <p:pic>
        <p:nvPicPr>
          <p:cNvPr id="103" name="Google Shape;103;g10ef4c9507b_1_5"/>
          <p:cNvPicPr preferRelativeResize="0"/>
          <p:nvPr/>
        </p:nvPicPr>
        <p:blipFill rotWithShape="1">
          <a:blip r:embed="rId3">
            <a:alphaModFix/>
          </a:blip>
          <a:srcRect/>
          <a:stretch/>
        </p:blipFill>
        <p:spPr>
          <a:xfrm>
            <a:off x="3677575" y="296888"/>
            <a:ext cx="5631076" cy="6264223"/>
          </a:xfrm>
          <a:prstGeom prst="rect">
            <a:avLst/>
          </a:prstGeom>
          <a:noFill/>
          <a:ln>
            <a:noFill/>
          </a:ln>
        </p:spPr>
      </p:pic>
      <p:pic>
        <p:nvPicPr>
          <p:cNvPr id="104" name="Google Shape;104;g10ef4c9507b_1_5"/>
          <p:cNvPicPr preferRelativeResize="0"/>
          <p:nvPr/>
        </p:nvPicPr>
        <p:blipFill rotWithShape="1">
          <a:blip r:embed="rId4">
            <a:alphaModFix/>
          </a:blip>
          <a:srcRect/>
          <a:stretch/>
        </p:blipFill>
        <p:spPr>
          <a:xfrm>
            <a:off x="9396873" y="1107175"/>
            <a:ext cx="2644524" cy="4237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10ef4c9507b_1_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Customers</a:t>
            </a:r>
            <a:endParaRPr/>
          </a:p>
        </p:txBody>
      </p:sp>
      <p:sp>
        <p:nvSpPr>
          <p:cNvPr id="110" name="Google Shape;110;g10ef4c9507b_1_10"/>
          <p:cNvSpPr txBox="1">
            <a:spLocks noGrp="1"/>
          </p:cNvSpPr>
          <p:nvPr>
            <p:ph type="body" idx="1"/>
          </p:nvPr>
        </p:nvSpPr>
        <p:spPr>
          <a:xfrm>
            <a:off x="838200" y="1825625"/>
            <a:ext cx="5257800" cy="43512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1000"/>
              </a:spcBef>
              <a:spcAft>
                <a:spcPts val="0"/>
              </a:spcAft>
              <a:buClr>
                <a:schemeClr val="dk1"/>
              </a:buClr>
              <a:buSzPts val="2000"/>
              <a:buChar char="•"/>
            </a:pPr>
            <a:r>
              <a:rPr lang="en-US" sz="2000"/>
              <a:t>Companies involved in the maintenance/construction of roads, highways, and bridges</a:t>
            </a:r>
            <a:endParaRPr sz="2000"/>
          </a:p>
          <a:p>
            <a:pPr marL="914400" lvl="1" indent="-355600" algn="l" rtl="0">
              <a:lnSpc>
                <a:spcPct val="90000"/>
              </a:lnSpc>
              <a:spcBef>
                <a:spcPts val="500"/>
              </a:spcBef>
              <a:spcAft>
                <a:spcPts val="0"/>
              </a:spcAft>
              <a:buSzPts val="2000"/>
              <a:buChar char="•"/>
            </a:pPr>
            <a:r>
              <a:rPr lang="en-US" sz="2000"/>
              <a:t>State Departments of Transportation (DOTs)</a:t>
            </a:r>
            <a:endParaRPr sz="2000"/>
          </a:p>
          <a:p>
            <a:pPr marL="914400" lvl="1" indent="-355600" algn="l" rtl="0">
              <a:lnSpc>
                <a:spcPct val="90000"/>
              </a:lnSpc>
              <a:spcBef>
                <a:spcPts val="500"/>
              </a:spcBef>
              <a:spcAft>
                <a:spcPts val="0"/>
              </a:spcAft>
              <a:buSzPts val="2000"/>
              <a:buChar char="•"/>
            </a:pPr>
            <a:r>
              <a:rPr lang="en-US" sz="2000"/>
              <a:t>United States Department of Transportation</a:t>
            </a:r>
            <a:endParaRPr sz="2000"/>
          </a:p>
          <a:p>
            <a:pPr marL="914400" lvl="1" indent="-355600" algn="l" rtl="0">
              <a:lnSpc>
                <a:spcPct val="90000"/>
              </a:lnSpc>
              <a:spcBef>
                <a:spcPts val="500"/>
              </a:spcBef>
              <a:spcAft>
                <a:spcPts val="0"/>
              </a:spcAft>
              <a:buSzPts val="2000"/>
              <a:buChar char="•"/>
            </a:pPr>
            <a:r>
              <a:rPr lang="en-US" sz="2000"/>
              <a:t>DOT contractors </a:t>
            </a:r>
            <a:endParaRPr sz="2000"/>
          </a:p>
          <a:p>
            <a:pPr marL="914400" lvl="1" indent="-355600" algn="l" rtl="0">
              <a:spcBef>
                <a:spcPts val="500"/>
              </a:spcBef>
              <a:spcAft>
                <a:spcPts val="0"/>
              </a:spcAft>
              <a:buSzPts val="2000"/>
              <a:buChar char="•"/>
            </a:pPr>
            <a:r>
              <a:rPr lang="en-US" sz="2000"/>
              <a:t>First Responders</a:t>
            </a:r>
            <a:endParaRPr sz="2000"/>
          </a:p>
        </p:txBody>
      </p:sp>
      <p:pic>
        <p:nvPicPr>
          <p:cNvPr id="111" name="Google Shape;111;g10ef4c9507b_1_10"/>
          <p:cNvPicPr preferRelativeResize="0"/>
          <p:nvPr/>
        </p:nvPicPr>
        <p:blipFill rotWithShape="1">
          <a:blip r:embed="rId3">
            <a:alphaModFix/>
          </a:blip>
          <a:srcRect/>
          <a:stretch/>
        </p:blipFill>
        <p:spPr>
          <a:xfrm>
            <a:off x="6196438" y="1069250"/>
            <a:ext cx="5605075" cy="2169700"/>
          </a:xfrm>
          <a:prstGeom prst="rect">
            <a:avLst/>
          </a:prstGeom>
          <a:noFill/>
          <a:ln>
            <a:noFill/>
          </a:ln>
        </p:spPr>
      </p:pic>
      <p:grpSp>
        <p:nvGrpSpPr>
          <p:cNvPr id="112" name="Google Shape;112;g10ef4c9507b_1_10"/>
          <p:cNvGrpSpPr/>
          <p:nvPr/>
        </p:nvGrpSpPr>
        <p:grpSpPr>
          <a:xfrm>
            <a:off x="6196388" y="4201550"/>
            <a:ext cx="5605200" cy="2132400"/>
            <a:chOff x="6196388" y="4201550"/>
            <a:chExt cx="5605200" cy="2132400"/>
          </a:xfrm>
        </p:grpSpPr>
        <p:sp>
          <p:nvSpPr>
            <p:cNvPr id="113" name="Google Shape;113;g10ef4c9507b_1_10"/>
            <p:cNvSpPr/>
            <p:nvPr/>
          </p:nvSpPr>
          <p:spPr>
            <a:xfrm>
              <a:off x="6196388" y="4201550"/>
              <a:ext cx="5605200" cy="21324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4" name="Google Shape;114;g10ef4c9507b_1_10"/>
            <p:cNvPicPr preferRelativeResize="0"/>
            <p:nvPr/>
          </p:nvPicPr>
          <p:blipFill rotWithShape="1">
            <a:blip r:embed="rId4">
              <a:alphaModFix/>
            </a:blip>
            <a:srcRect/>
            <a:stretch/>
          </p:blipFill>
          <p:spPr>
            <a:xfrm>
              <a:off x="6884425" y="4743875"/>
              <a:ext cx="4229100" cy="104775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10ef4c9507b_1_1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Outreach</a:t>
            </a:r>
            <a:endParaRPr/>
          </a:p>
        </p:txBody>
      </p:sp>
      <p:sp>
        <p:nvSpPr>
          <p:cNvPr id="120" name="Google Shape;120;g10ef4c9507b_1_15"/>
          <p:cNvSpPr txBox="1">
            <a:spLocks noGrp="1"/>
          </p:cNvSpPr>
          <p:nvPr>
            <p:ph type="body" idx="1"/>
          </p:nvPr>
        </p:nvSpPr>
        <p:spPr>
          <a:xfrm>
            <a:off x="782875" y="1690825"/>
            <a:ext cx="4755300" cy="46119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1000"/>
              </a:spcBef>
              <a:spcAft>
                <a:spcPts val="0"/>
              </a:spcAft>
              <a:buSzPts val="2000"/>
              <a:buChar char="•"/>
            </a:pPr>
            <a:r>
              <a:rPr lang="en-US" sz="2000"/>
              <a:t>Create a website and social media following for advertising</a:t>
            </a:r>
            <a:endParaRPr sz="2000"/>
          </a:p>
          <a:p>
            <a:pPr marL="457200" lvl="0" indent="-355600" algn="l" rtl="0">
              <a:lnSpc>
                <a:spcPct val="90000"/>
              </a:lnSpc>
              <a:spcBef>
                <a:spcPts val="0"/>
              </a:spcBef>
              <a:spcAft>
                <a:spcPts val="0"/>
              </a:spcAft>
              <a:buSzPts val="2000"/>
              <a:buChar char="•"/>
            </a:pPr>
            <a:r>
              <a:rPr lang="en-US" sz="2000"/>
              <a:t>Reach out to state DOTs and contractors either with cold calling or through connections formed with previous clients</a:t>
            </a:r>
            <a:endParaRPr sz="2000"/>
          </a:p>
          <a:p>
            <a:pPr marL="457200" lvl="0" indent="-355600" algn="l" rtl="0">
              <a:lnSpc>
                <a:spcPct val="90000"/>
              </a:lnSpc>
              <a:spcBef>
                <a:spcPts val="0"/>
              </a:spcBef>
              <a:spcAft>
                <a:spcPts val="0"/>
              </a:spcAft>
              <a:buSzPts val="2000"/>
              <a:buChar char="•"/>
            </a:pPr>
            <a:r>
              <a:rPr lang="en-US" sz="2000"/>
              <a:t>Communicate the necessity of our product with data and analysis</a:t>
            </a:r>
            <a:endParaRPr sz="2000"/>
          </a:p>
        </p:txBody>
      </p:sp>
      <p:pic>
        <p:nvPicPr>
          <p:cNvPr id="121" name="Google Shape;121;g10ef4c9507b_1_15"/>
          <p:cNvPicPr preferRelativeResize="0"/>
          <p:nvPr/>
        </p:nvPicPr>
        <p:blipFill rotWithShape="1">
          <a:blip r:embed="rId3">
            <a:alphaModFix/>
          </a:blip>
          <a:srcRect/>
          <a:stretch/>
        </p:blipFill>
        <p:spPr>
          <a:xfrm>
            <a:off x="5626075" y="1690825"/>
            <a:ext cx="6062500" cy="404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10ef4c9507b_1_2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Competition</a:t>
            </a:r>
            <a:endParaRPr/>
          </a:p>
        </p:txBody>
      </p:sp>
      <p:sp>
        <p:nvSpPr>
          <p:cNvPr id="127" name="Google Shape;127;g10ef4c9507b_1_20"/>
          <p:cNvSpPr txBox="1">
            <a:spLocks noGrp="1"/>
          </p:cNvSpPr>
          <p:nvPr>
            <p:ph type="body" idx="1"/>
          </p:nvPr>
        </p:nvSpPr>
        <p:spPr>
          <a:xfrm>
            <a:off x="838200" y="1825625"/>
            <a:ext cx="5095500" cy="43512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1000"/>
              </a:spcBef>
              <a:spcAft>
                <a:spcPts val="0"/>
              </a:spcAft>
              <a:buSzPts val="2000"/>
              <a:buChar char="•"/>
            </a:pPr>
            <a:r>
              <a:rPr lang="en-US" sz="2000"/>
              <a:t>While patents for a similar concept do exist, they are either expired [4], or pending [5].</a:t>
            </a:r>
            <a:endParaRPr sz="2000"/>
          </a:p>
          <a:p>
            <a:pPr marL="457200" lvl="0" indent="-355600" algn="l" rtl="0">
              <a:lnSpc>
                <a:spcPct val="90000"/>
              </a:lnSpc>
              <a:spcBef>
                <a:spcPts val="0"/>
              </a:spcBef>
              <a:spcAft>
                <a:spcPts val="0"/>
              </a:spcAft>
              <a:buSzPts val="2000"/>
              <a:buChar char="•"/>
            </a:pPr>
            <a:r>
              <a:rPr lang="en-US" sz="2000"/>
              <a:t>The idea of IOT has been applied to the road system before, but in vastly different ways, such as the Virginia Smart Roads [6]</a:t>
            </a:r>
            <a:endParaRPr sz="2000"/>
          </a:p>
        </p:txBody>
      </p:sp>
      <p:pic>
        <p:nvPicPr>
          <p:cNvPr id="128" name="Google Shape;128;g10ef4c9507b_1_20"/>
          <p:cNvPicPr preferRelativeResize="0"/>
          <p:nvPr/>
        </p:nvPicPr>
        <p:blipFill rotWithShape="1">
          <a:blip r:embed="rId3">
            <a:alphaModFix/>
          </a:blip>
          <a:srcRect/>
          <a:stretch/>
        </p:blipFill>
        <p:spPr>
          <a:xfrm>
            <a:off x="5831600" y="1754575"/>
            <a:ext cx="5953499" cy="3348843"/>
          </a:xfrm>
          <a:prstGeom prst="rect">
            <a:avLst/>
          </a:prstGeom>
          <a:noFill/>
          <a:ln>
            <a:noFill/>
          </a:ln>
        </p:spPr>
      </p:pic>
      <p:sp>
        <p:nvSpPr>
          <p:cNvPr id="129" name="Google Shape;129;g10ef4c9507b_1_20"/>
          <p:cNvSpPr txBox="1"/>
          <p:nvPr/>
        </p:nvSpPr>
        <p:spPr>
          <a:xfrm>
            <a:off x="5880200" y="5223875"/>
            <a:ext cx="5904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A section of a smart road in Virginia [7]</a:t>
            </a: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a:t>Works Cited</a:t>
            </a:r>
            <a:endParaRPr/>
          </a:p>
        </p:txBody>
      </p:sp>
      <p:sp>
        <p:nvSpPr>
          <p:cNvPr id="135" name="Google Shape;135;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457200" lvl="0" indent="-330200" algn="l" rtl="0">
              <a:lnSpc>
                <a:spcPct val="90000"/>
              </a:lnSpc>
              <a:spcBef>
                <a:spcPts val="1000"/>
              </a:spcBef>
              <a:spcAft>
                <a:spcPts val="0"/>
              </a:spcAft>
              <a:buClr>
                <a:schemeClr val="dk1"/>
              </a:buClr>
              <a:buSzPts val="1600"/>
              <a:buChar char="•"/>
            </a:pPr>
            <a:r>
              <a:rPr lang="en-US" sz="1600"/>
              <a:t>[1] N. Wise, Sensor Project - Follow Up, 20-Jan-2022. </a:t>
            </a:r>
            <a:endParaRPr sz="1600"/>
          </a:p>
          <a:p>
            <a:pPr marL="457200" lvl="0" indent="-330200" algn="l" rtl="0">
              <a:lnSpc>
                <a:spcPct val="90000"/>
              </a:lnSpc>
              <a:spcBef>
                <a:spcPts val="1000"/>
              </a:spcBef>
              <a:spcAft>
                <a:spcPts val="0"/>
              </a:spcAft>
              <a:buSzPts val="1600"/>
              <a:buChar char="•"/>
            </a:pPr>
            <a:r>
              <a:rPr lang="en-US" sz="1600"/>
              <a:t>[2] </a:t>
            </a:r>
            <a:r>
              <a:rPr lang="en-US" sz="1600" i="1"/>
              <a:t>Highway-guardrail.com</a:t>
            </a:r>
            <a:r>
              <a:rPr lang="en-US" sz="1600"/>
              <a:t>, 2022. https://www.highway-guardrail.com/img/type-b-guardrail-terminal-ends.jpg (accessed Jan. 26, 2022).</a:t>
            </a:r>
            <a:endParaRPr sz="1600"/>
          </a:p>
          <a:p>
            <a:pPr marL="457200" lvl="0" indent="-330200" algn="l" rtl="0">
              <a:lnSpc>
                <a:spcPct val="115000"/>
              </a:lnSpc>
              <a:spcBef>
                <a:spcPts val="0"/>
              </a:spcBef>
              <a:spcAft>
                <a:spcPts val="0"/>
              </a:spcAft>
              <a:buSzPts val="1600"/>
              <a:buChar char="•"/>
            </a:pPr>
            <a:r>
              <a:rPr lang="en-US" sz="1600"/>
              <a:t>‌[3]</a:t>
            </a:r>
            <a:r>
              <a:rPr lang="en-US" sz="1600" i="1"/>
              <a:t>Go.com</a:t>
            </a:r>
            <a:r>
              <a:rPr lang="en-US" sz="1600"/>
              <a:t>, 2022. https://cdns.abclocal.go.com/content/kgo/images/cms/1502726_1280x720.jpg (accessed Jan. 26, 2022).</a:t>
            </a:r>
            <a:endParaRPr sz="1600"/>
          </a:p>
          <a:p>
            <a:pPr marL="457200" lvl="0" indent="-330200" algn="l" rtl="0">
              <a:lnSpc>
                <a:spcPct val="115000"/>
              </a:lnSpc>
              <a:spcBef>
                <a:spcPts val="0"/>
              </a:spcBef>
              <a:spcAft>
                <a:spcPts val="0"/>
              </a:spcAft>
              <a:buSzPts val="1600"/>
              <a:buChar char="•"/>
            </a:pPr>
            <a:r>
              <a:rPr lang="en-US" sz="1600"/>
              <a:t>‌[4] Highway Crash Barrier Monitoring System, by Jeffrey A. Geary, David A. Smith. (2003 March 25) US 6539175 B1 [online]. Available: https://patents.google.com/patent/US6539175B1/en</a:t>
            </a:r>
            <a:endParaRPr sz="1600" u="sng"/>
          </a:p>
          <a:p>
            <a:pPr marL="457200" lvl="0" indent="-330200" algn="l" rtl="0">
              <a:lnSpc>
                <a:spcPct val="90000"/>
              </a:lnSpc>
              <a:spcBef>
                <a:spcPts val="1000"/>
              </a:spcBef>
              <a:spcAft>
                <a:spcPts val="0"/>
              </a:spcAft>
              <a:buClr>
                <a:schemeClr val="dk1"/>
              </a:buClr>
              <a:buSzPts val="1600"/>
              <a:buChar char="•"/>
            </a:pPr>
            <a:r>
              <a:rPr lang="en-US" sz="1600"/>
              <a:t>[5] Highway guardrail impact positioning and alarming system and method based on Internet of things technology, by 王俊骅, et al. (2011 May 18) CN102063780A [online] Available: https://patents.google.com/patent/CN102063780A/en</a:t>
            </a:r>
            <a:endParaRPr sz="1600"/>
          </a:p>
          <a:p>
            <a:pPr marL="457200" lvl="0" indent="-330200" algn="l" rtl="0">
              <a:lnSpc>
                <a:spcPct val="90000"/>
              </a:lnSpc>
              <a:spcBef>
                <a:spcPts val="1000"/>
              </a:spcBef>
              <a:spcAft>
                <a:spcPts val="0"/>
              </a:spcAft>
              <a:buClr>
                <a:schemeClr val="dk1"/>
              </a:buClr>
              <a:buSzPts val="1600"/>
              <a:buChar char="•"/>
            </a:pPr>
            <a:r>
              <a:rPr lang="en-US" sz="1600"/>
              <a:t>[6] “Facilities,” Virginia Smart Roads: Highway Section | Virginia Tech Transportation Institute. [Online]. Available: https://www.vtti.vt.edu/facilities/highway-section.html. [Accessed: 24-Jan-2022]. </a:t>
            </a:r>
            <a:endParaRPr sz="1600"/>
          </a:p>
          <a:p>
            <a:pPr marL="457200" lvl="0" indent="-330200" algn="l" rtl="0">
              <a:lnSpc>
                <a:spcPct val="90000"/>
              </a:lnSpc>
              <a:spcBef>
                <a:spcPts val="1000"/>
              </a:spcBef>
              <a:spcAft>
                <a:spcPts val="0"/>
              </a:spcAft>
              <a:buSzPts val="1600"/>
              <a:buChar char="•"/>
            </a:pPr>
            <a:r>
              <a:rPr lang="en-US" sz="1600"/>
              <a:t>[7]“Smarter ‘Smart Road’ Paves the Way for Driverless Vehicles,” </a:t>
            </a:r>
            <a:r>
              <a:rPr lang="en-US" sz="1600" i="1"/>
              <a:t>WVTF</a:t>
            </a:r>
            <a:r>
              <a:rPr lang="en-US" sz="1600"/>
              <a:t>, Nov. 16, 2017. https://www.wvtf.org/news/2017-11-16/smarter-smart-road-paves-the-way-for-driverless-vehicles (accessed Jan. 26, 2022).</a:t>
            </a:r>
            <a:endParaRPr sz="160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699</Words>
  <Application>Microsoft Office PowerPoint</Application>
  <PresentationFormat>Widescreen</PresentationFormat>
  <Paragraphs>48</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Collide-o-Scope</vt:lpstr>
      <vt:lpstr>Problem</vt:lpstr>
      <vt:lpstr>Solution</vt:lpstr>
      <vt:lpstr>Customers</vt:lpstr>
      <vt:lpstr>Outreach</vt:lpstr>
      <vt:lpstr>Competition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Collide-o-Scope</dc:title>
  <dc:creator>Ajaya Dahal</dc:creator>
  <cp:lastModifiedBy>Clark, Will</cp:lastModifiedBy>
  <cp:revision>1</cp:revision>
  <dcterms:created xsi:type="dcterms:W3CDTF">2022-01-19T15:27:00Z</dcterms:created>
  <dcterms:modified xsi:type="dcterms:W3CDTF">2022-01-26T01:45:03Z</dcterms:modified>
</cp:coreProperties>
</file>